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8.xml"/>
  <Override ContentType="application/vnd.openxmlformats-officedocument.presentationml.comments+xml" PartName="/ppt/comments/comment5.xml"/>
  <Override ContentType="application/vnd.openxmlformats-officedocument.presentationml.comments+xml" PartName="/ppt/comments/comment6.xml"/>
  <Override ContentType="application/vnd.openxmlformats-officedocument.presentationml.comments+xml" PartName="/ppt/comments/comment7.xml"/>
  <Override ContentType="application/vnd.openxmlformats-officedocument.presentationml.comments+xml" PartName="/ppt/comments/comment4.xml"/>
  <Override ContentType="application/vnd.openxmlformats-officedocument.presentationml.comments+xml" PartName="/ppt/comments/comment9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5143500" cx="9144000"/>
  <p:notesSz cx="6858000" cy="9144000"/>
  <p:embeddedFontLst>
    <p:embeddedFont>
      <p:font typeface="Amatic SC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11" name="Benjamin Holmes"/>
  <p:cmAuthor clrIdx="1" id="1" initials="" lastIdx="2" name="Anthony House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AmaticSC-bold.fntdata"/><Relationship Id="rId10" Type="http://schemas.openxmlformats.org/officeDocument/2006/relationships/slide" Target="slides/slide4.xml"/><Relationship Id="rId32" Type="http://schemas.openxmlformats.org/officeDocument/2006/relationships/font" Target="fonts/AmaticSC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8-12-04T10:16:49.854">
    <p:pos x="6000" y="0"/>
    <p:text>Slide 17</p:text>
  </p:cm>
  <p:cm authorId="0" idx="2" dt="2018-12-04T10:17:55.481">
    <p:pos x="6000" y="100"/>
    <p:text>Joe-
It is expected that 100% of your team will be there during your time slot, with some role in the presentation. You don't have to split the roles perfectly equally.
-It is also recommended you upload your presentation file to the website
Who would like to upload the presentation file?</p:text>
  </p:cm>
  <p:cm authorId="1" idx="1" dt="2018-12-04T21:08:43.907">
    <p:pos x="6000" y="200"/>
    <p:text>Anthony - Slides 1-4</p:text>
  </p:cm>
  <p:cm authorId="0" idx="3" dt="2018-12-04T10:14:55.608">
    <p:pos x="6000" y="300"/>
    <p:text>I think we should review slides 1-12 before presenting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1" idx="2" dt="2018-12-04T22:10:27.751">
    <p:pos x="6000" y="0"/>
    <p:text>Ben - Slides 5-7</p:text>
  </p:cm>
  <p:cm authorId="0" idx="4" dt="2018-12-04T22:10:27.751">
    <p:pos x="6000" y="100"/>
    <p:text>Travis is doing these ones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5" dt="2018-12-04T10:21:08.016">
    <p:pos x="6000" y="0"/>
    <p:text>Cory slides 9-12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6" dt="2018-12-05T01:50:41.126">
    <p:pos x="6000" y="0"/>
    <p:text>Ryan slides 13-16
Even though there is a lot of stuff going on in these slides, say this in as few words as possible</p:text>
  </p:cm>
</p:cmLst>
</file>

<file path=ppt/comments/comment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7" dt="2018-12-04T10:13:57.063">
    <p:pos x="6000" y="0"/>
    <p:text>Me - architecture
Ryan - algorithm</p:text>
  </p:cm>
</p:cmLst>
</file>

<file path=ppt/comments/comment6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8" dt="2018-12-04T09:14:25.855">
    <p:pos x="6000" y="0"/>
    <p:text>My slides 18-20</p:text>
  </p:cm>
</p:cmLst>
</file>

<file path=ppt/comments/comment7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9" dt="2018-12-04T09:45:25.647">
    <p:pos x="6000" y="0"/>
    <p:text>Travis's slide
Don't look at the slide, and leave time for the demo on the next slide</p:text>
  </p:cm>
</p:cmLst>
</file>

<file path=ppt/comments/comment8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0" dt="2018-12-04T09:23:26.616">
    <p:pos x="6000" y="0"/>
    <p:text>Play demo</p:text>
  </p:cm>
</p:cmLst>
</file>

<file path=ppt/comments/comment9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1" dt="2018-12-04T09:45:51.615">
    <p:pos x="6000" y="0"/>
    <p:text>Jose's slides 23-end
-You may have to move relatively quickly through here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seniord.ee.iastate.edu/resources/491_Final_Presentation.pdf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http://seniord.ee.iastate.edu/resources/491_Final_Presentation.pdf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8625af305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8625af305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Cory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8625af305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8625af305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Cory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8625af305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8625af305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880c1a69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880c1a69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8625af305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8625af305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8625af305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8625af305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89028058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89028058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89028058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89028058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891445eb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891445e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8625af305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48625af305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8625af305_1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8625af305_1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8625af305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48625af305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8B00"/>
              </a:buClr>
              <a:buSzPts val="1400"/>
              <a:buAutoNum type="alphaLcPeriod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will setup 3 Android devices at different starting locations. We will provide the user with a specific path to walk which includes a start point and an endpoint. We will then record their path and display it on Mapbox, comparing the accuracy of our prediction estimates to the true path.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D2C01"/>
              </a:buClr>
              <a:buSzPts val="1400"/>
              <a:buAutoNum type="alphaLcPeriod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will turn on the mobile application and then have the user perform normal walking and running movements.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68E8A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will connect the mobile device to WiFi and will then perform HTTP requests to save data in our database.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664AE"/>
              </a:buClr>
              <a:buSzPts val="1400"/>
              <a:buAutoNum type="alphaLcPeriod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will give a user a new starting location to start the application at. We will instruct him/her to move 1 meter and see if the new predicted location is within a meter.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76D"/>
              </a:buClr>
              <a:buSzPts val="1400"/>
              <a:buAutoNum type="alphaLcPeriod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will use a timestamp when the mobile application has gathered all the sensor data and starts to perform the smoothing/prediction algorithm while the software creates a 5 second delay. After the delay is completed the software will create another timestamp and compute the difference.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48625af305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48625af305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https://youtu.be/gmaWt9bRz0w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48625af305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48625af305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Phone collecting sensor data and using Pedestrian Dead Reckoning working with the Android app.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Plans to implement trilateration for next semester.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server is hosted by ISU and the backend is using Mean Stack(MongoDB, Express engine, Angular, Node) without Angular.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frontend is a JS canvas with simple shapes representing beacons and the user.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 showing the prototype.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8625af305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48625af305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8625af305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48625af305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891445eb7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4891445eb7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880c1a69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880c1a69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8625af30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8625af30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8625af30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8625af30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34343"/>
                </a:solidFill>
              </a:rPr>
              <a:t>The software shall be able to track up to 1 individual with a separate trajectories within Durham hall.</a:t>
            </a:r>
            <a:endParaRPr sz="14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34343"/>
                </a:solidFill>
              </a:rPr>
              <a:t>The software shall track user’s moving at basic walking and running speeds.</a:t>
            </a:r>
            <a:endParaRPr sz="14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34343"/>
                </a:solidFill>
              </a:rPr>
              <a:t>The software shall store movement information on the app until it can be sent to a server using Wi-Fi connection.</a:t>
            </a:r>
            <a:endParaRPr sz="14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34343"/>
                </a:solidFill>
              </a:rPr>
              <a:t>The software shall track the location of the user within a radius of +/- 1 meter.</a:t>
            </a:r>
            <a:endParaRPr sz="14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434343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880c1a699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880c1a69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434343"/>
                </a:solidFill>
              </a:rPr>
              <a:t>The software shall allow a 5 second delay to run the data collected through a smoothing/prediction algorithm to produce an estimation and send it to the database. This could be tested by attaching a timestamp to new data and comparing it to when it arrives in the database.</a:t>
            </a:r>
            <a:endParaRPr sz="14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434343"/>
                </a:solidFill>
              </a:rPr>
              <a:t>The software shall use the location data stored in the database to monitor construction vehicles/workers movement from within a conference room. It shall display it in augmented reality on the HoloLens within 1 minute from when the data we captured.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8625af305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8625af305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434343"/>
                </a:solidFill>
              </a:rPr>
              <a:t>The android application shall run in a background service, and last for an entire work day.</a:t>
            </a:r>
            <a:endParaRPr sz="14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8625af30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8625af30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Cory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8625af30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8625af30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Cory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Relationship Id="rId4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comments" Target="../comments/comment4.xml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comments" Target="../comments/comment5.xml"/><Relationship Id="rId4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comments" Target="../comments/comment6.xml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comments" Target="../comments/comment7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comments" Target="../comments/comment8.xml"/><Relationship Id="rId4" Type="http://schemas.openxmlformats.org/officeDocument/2006/relationships/hyperlink" Target="http://www.youtube.com/watch?v=gmaWt9bRz0w" TargetMode="External"/><Relationship Id="rId5" Type="http://schemas.openxmlformats.org/officeDocument/2006/relationships/image" Target="../media/image1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comments" Target="../comments/comment9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2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3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700000">
            <a:off x="715195" y="727944"/>
            <a:ext cx="2438209" cy="243820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958975" y="566875"/>
            <a:ext cx="5974800" cy="26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rPr>
              <a:t>E-Lemon-ators</a:t>
            </a:r>
            <a:endParaRPr b="1" sz="8000">
              <a:solidFill>
                <a:srgbClr val="21212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0" y="3671125"/>
            <a:ext cx="9144000" cy="1472400"/>
          </a:xfrm>
          <a:prstGeom prst="rect">
            <a:avLst/>
          </a:prstGeom>
          <a:solidFill>
            <a:srgbClr val="068E8A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Travis Harbaugh, Ben Holmes, Anthony House, Cory Johannes, Jose Lopez, Ryan Quigley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Potential Risks                        Mitigation</a:t>
            </a:r>
            <a:endParaRPr b="1"/>
          </a:p>
        </p:txBody>
      </p:sp>
      <p:pic>
        <p:nvPicPr>
          <p:cNvPr id="123" name="Google Shape;123;p22"/>
          <p:cNvPicPr preferRelativeResize="0"/>
          <p:nvPr/>
        </p:nvPicPr>
        <p:blipFill rotWithShape="1">
          <a:blip r:embed="rId3">
            <a:alphaModFix/>
          </a:blip>
          <a:srcRect b="0" l="11891" r="12224" t="0"/>
          <a:stretch/>
        </p:blipFill>
        <p:spPr>
          <a:xfrm>
            <a:off x="311700" y="1124125"/>
            <a:ext cx="4370575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 rotWithShape="1">
          <a:blip r:embed="rId4">
            <a:alphaModFix/>
          </a:blip>
          <a:srcRect b="20092" l="0" r="0" t="20425"/>
          <a:stretch/>
        </p:blipFill>
        <p:spPr>
          <a:xfrm>
            <a:off x="5011325" y="1898250"/>
            <a:ext cx="3820976" cy="227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Resource / Cost Estimate</a:t>
            </a:r>
            <a:endParaRPr b="1"/>
          </a:p>
        </p:txBody>
      </p:sp>
      <p:sp>
        <p:nvSpPr>
          <p:cNvPr id="130" name="Google Shape;130;p23"/>
          <p:cNvSpPr txBox="1"/>
          <p:nvPr/>
        </p:nvSpPr>
        <p:spPr>
          <a:xfrm>
            <a:off x="311700" y="1132100"/>
            <a:ext cx="13812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8B00"/>
                </a:solidFill>
              </a:rPr>
              <a:t>Hololens</a:t>
            </a:r>
            <a:endParaRPr sz="1800">
              <a:solidFill>
                <a:srgbClr val="FF8B00"/>
              </a:solidFill>
            </a:endParaRPr>
          </a:p>
        </p:txBody>
      </p:sp>
      <p:sp>
        <p:nvSpPr>
          <p:cNvPr id="131" name="Google Shape;131;p23"/>
          <p:cNvSpPr txBox="1"/>
          <p:nvPr/>
        </p:nvSpPr>
        <p:spPr>
          <a:xfrm>
            <a:off x="311700" y="1461800"/>
            <a:ext cx="2936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34343"/>
                </a:solidFill>
              </a:rPr>
              <a:t>Development Edition: $3000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32" name="Google Shape;132;p23"/>
          <p:cNvSpPr txBox="1"/>
          <p:nvPr/>
        </p:nvSpPr>
        <p:spPr>
          <a:xfrm>
            <a:off x="311700" y="1934050"/>
            <a:ext cx="16119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D2C01"/>
                </a:solidFill>
              </a:rPr>
              <a:t>Smart phone</a:t>
            </a:r>
            <a:endParaRPr sz="1800">
              <a:solidFill>
                <a:srgbClr val="FD2C01"/>
              </a:solidFill>
            </a:endParaRPr>
          </a:p>
        </p:txBody>
      </p:sp>
      <p:sp>
        <p:nvSpPr>
          <p:cNvPr id="133" name="Google Shape;133;p23"/>
          <p:cNvSpPr txBox="1"/>
          <p:nvPr/>
        </p:nvSpPr>
        <p:spPr>
          <a:xfrm>
            <a:off x="311700" y="2263750"/>
            <a:ext cx="2936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$200-300 for reasonable model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34" name="Google Shape;134;p23"/>
          <p:cNvSpPr txBox="1"/>
          <p:nvPr/>
        </p:nvSpPr>
        <p:spPr>
          <a:xfrm>
            <a:off x="311700" y="2697900"/>
            <a:ext cx="17766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68E8A"/>
                </a:solidFill>
              </a:rPr>
              <a:t>Server Hosting</a:t>
            </a:r>
            <a:endParaRPr sz="1800">
              <a:solidFill>
                <a:srgbClr val="068E8A"/>
              </a:solidFill>
            </a:endParaRPr>
          </a:p>
        </p:txBody>
      </p:sp>
      <p:sp>
        <p:nvSpPr>
          <p:cNvPr id="135" name="Google Shape;135;p23"/>
          <p:cNvSpPr txBox="1"/>
          <p:nvPr/>
        </p:nvSpPr>
        <p:spPr>
          <a:xfrm>
            <a:off x="311700" y="3027600"/>
            <a:ext cx="2936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$10/month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36" name="Google Shape;136;p23"/>
          <p:cNvSpPr txBox="1"/>
          <p:nvPr/>
        </p:nvSpPr>
        <p:spPr>
          <a:xfrm>
            <a:off x="311700" y="3461750"/>
            <a:ext cx="19413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664AE"/>
                </a:solidFill>
              </a:rPr>
              <a:t>Access Points</a:t>
            </a:r>
            <a:endParaRPr sz="1800">
              <a:solidFill>
                <a:srgbClr val="0664AE"/>
              </a:solidFill>
            </a:endParaRPr>
          </a:p>
        </p:txBody>
      </p:sp>
      <p:sp>
        <p:nvSpPr>
          <p:cNvPr id="137" name="Google Shape;137;p23"/>
          <p:cNvSpPr txBox="1"/>
          <p:nvPr/>
        </p:nvSpPr>
        <p:spPr>
          <a:xfrm>
            <a:off x="311700" y="3791450"/>
            <a:ext cx="2936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~$30 each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320900" y="531638"/>
            <a:ext cx="479700" cy="3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SCHEDULE</a:t>
            </a:r>
            <a:endParaRPr b="1"/>
          </a:p>
        </p:txBody>
      </p:sp>
      <p:sp>
        <p:nvSpPr>
          <p:cNvPr id="143" name="Google Shape;143;p24"/>
          <p:cNvSpPr txBox="1"/>
          <p:nvPr/>
        </p:nvSpPr>
        <p:spPr>
          <a:xfrm>
            <a:off x="270950" y="4039163"/>
            <a:ext cx="57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Fall 2018</a:t>
            </a:r>
            <a:endParaRPr/>
          </a:p>
        </p:txBody>
      </p:sp>
      <p:pic>
        <p:nvPicPr>
          <p:cNvPr id="144" name="Google Shape;14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6350" y="190500"/>
            <a:ext cx="54864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320900" y="531638"/>
            <a:ext cx="479700" cy="3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SCHEDULE</a:t>
            </a:r>
            <a:endParaRPr b="1"/>
          </a:p>
        </p:txBody>
      </p:sp>
      <p:sp>
        <p:nvSpPr>
          <p:cNvPr id="150" name="Google Shape;150;p25"/>
          <p:cNvSpPr txBox="1"/>
          <p:nvPr/>
        </p:nvSpPr>
        <p:spPr>
          <a:xfrm>
            <a:off x="194750" y="4039175"/>
            <a:ext cx="732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 </a:t>
            </a:r>
            <a:r>
              <a:rPr lang="en"/>
              <a:t>2019</a:t>
            </a:r>
            <a:endParaRPr/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4250" y="152400"/>
            <a:ext cx="573389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title"/>
          </p:nvPr>
        </p:nvSpPr>
        <p:spPr>
          <a:xfrm>
            <a:off x="86025" y="97125"/>
            <a:ext cx="517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Functional Decomposition</a:t>
            </a:r>
            <a:endParaRPr b="1"/>
          </a:p>
        </p:txBody>
      </p:sp>
      <p:pic>
        <p:nvPicPr>
          <p:cNvPr id="157" name="Google Shape;15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37960"/>
            <a:ext cx="9144001" cy="3999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/>
          <p:nvPr>
            <p:ph type="title"/>
          </p:nvPr>
        </p:nvSpPr>
        <p:spPr>
          <a:xfrm>
            <a:off x="182250" y="125725"/>
            <a:ext cx="759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Detailed Design Architecture (Next 3 Slides)</a:t>
            </a:r>
            <a:endParaRPr b="1"/>
          </a:p>
        </p:txBody>
      </p:sp>
      <p:pic>
        <p:nvPicPr>
          <p:cNvPr id="163" name="Google Shape;163;p27"/>
          <p:cNvPicPr preferRelativeResize="0"/>
          <p:nvPr/>
        </p:nvPicPr>
        <p:blipFill rotWithShape="1">
          <a:blip r:embed="rId3">
            <a:alphaModFix/>
          </a:blip>
          <a:srcRect b="1257" l="0" r="0" t="1267"/>
          <a:stretch/>
        </p:blipFill>
        <p:spPr>
          <a:xfrm>
            <a:off x="1053038" y="940300"/>
            <a:ext cx="7037923" cy="420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/>
          <p:nvPr>
            <p:ph type="title"/>
          </p:nvPr>
        </p:nvSpPr>
        <p:spPr>
          <a:xfrm>
            <a:off x="245875" y="209950"/>
            <a:ext cx="477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PDR System Architecture</a:t>
            </a:r>
            <a:endParaRPr b="1"/>
          </a:p>
        </p:txBody>
      </p:sp>
      <p:sp>
        <p:nvSpPr>
          <p:cNvPr id="169" name="Google Shape;169;p28"/>
          <p:cNvSpPr txBox="1"/>
          <p:nvPr/>
        </p:nvSpPr>
        <p:spPr>
          <a:xfrm>
            <a:off x="4955450" y="272700"/>
            <a:ext cx="3987000" cy="44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Step Tracking Algorithm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if(not recording step &amp;&amp;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acceleration above threshold){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//begin recording for current step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else </a:t>
            </a:r>
            <a:r>
              <a:rPr lang="en">
                <a:solidFill>
                  <a:schemeClr val="dk1"/>
                </a:solidFill>
              </a:rPr>
              <a:t>if(recording step &amp;&amp;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acceleration below threshold){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//finish step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Add step length relative to peak </a:t>
            </a:r>
            <a:r>
              <a:rPr lang="en"/>
              <a:t>acceleration.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Send step to database with heading.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Reset to track next step.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if(recording step){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//record peak </a:t>
            </a:r>
            <a:r>
              <a:rPr lang="en"/>
              <a:t>acceleration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151633"/>
            <a:ext cx="4572000" cy="3991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227075" y="200525"/>
            <a:ext cx="4032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TDOA Trilateration</a:t>
            </a:r>
            <a:endParaRPr b="1"/>
          </a:p>
        </p:txBody>
      </p:sp>
      <p:cxnSp>
        <p:nvCxnSpPr>
          <p:cNvPr id="176" name="Google Shape;176;p29"/>
          <p:cNvCxnSpPr/>
          <p:nvPr/>
        </p:nvCxnSpPr>
        <p:spPr>
          <a:xfrm>
            <a:off x="4616925" y="4800"/>
            <a:ext cx="0" cy="513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7" name="Google Shape;177;p29"/>
          <p:cNvSpPr txBox="1"/>
          <p:nvPr>
            <p:ph type="title"/>
          </p:nvPr>
        </p:nvSpPr>
        <p:spPr>
          <a:xfrm>
            <a:off x="4975875" y="4104725"/>
            <a:ext cx="4032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RSSI</a:t>
            </a:r>
            <a:r>
              <a:rPr b="1" lang="en"/>
              <a:t> Trilateration </a:t>
            </a:r>
            <a:r>
              <a:rPr b="1" lang="en" sz="1800"/>
              <a:t>(Distance algorithm next slide)</a:t>
            </a:r>
            <a:endParaRPr b="1" sz="1800"/>
          </a:p>
        </p:txBody>
      </p:sp>
      <p:pic>
        <p:nvPicPr>
          <p:cNvPr id="178" name="Google Shape;17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78025"/>
            <a:ext cx="4373270" cy="406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5620" y="0"/>
            <a:ext cx="4228309" cy="379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RSSI Distance Estimation Algorithm</a:t>
            </a:r>
            <a:endParaRPr/>
          </a:p>
        </p:txBody>
      </p:sp>
      <p:sp>
        <p:nvSpPr>
          <p:cNvPr id="185" name="Google Shape;185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Note:</a:t>
            </a:r>
            <a:r>
              <a:rPr lang="en" sz="1200"/>
              <a:t> This algorithm was developed by AltBeacon. We are using one of their beacons in our project, so we are also testing their signal propagation time equation. 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r>
              <a:rPr lang="en"/>
              <a:t>alculateDistance(int txPower, double rssi)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if(rssi == 0)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return -1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ratio = rssi * 1.0/txpower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if(ratio &lt; 1.0)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return ratio^10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else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accuracy = (0.89976)*(ratio^7.0795) + 0.111</a:t>
            </a:r>
            <a:endParaRPr/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return accuracy	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HW/SW/Technology Platforms Used</a:t>
            </a:r>
            <a:endParaRPr b="1"/>
          </a:p>
        </p:txBody>
      </p:sp>
      <p:sp>
        <p:nvSpPr>
          <p:cNvPr id="191" name="Google Shape;191;p31"/>
          <p:cNvSpPr txBox="1"/>
          <p:nvPr>
            <p:ph idx="1" type="body"/>
          </p:nvPr>
        </p:nvSpPr>
        <p:spPr>
          <a:xfrm>
            <a:off x="311700" y="3918725"/>
            <a:ext cx="9109500" cy="90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Software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Android SDK, Raspbian, NodeJS, MongoDB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1"/>
          <p:cNvSpPr txBox="1"/>
          <p:nvPr/>
        </p:nvSpPr>
        <p:spPr>
          <a:xfrm>
            <a:off x="164000" y="1169375"/>
            <a:ext cx="4047600" cy="25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2"/>
                </a:solidFill>
              </a:rPr>
              <a:t>Android Specific Hardware</a:t>
            </a:r>
            <a:endParaRPr b="1"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D2C01"/>
              </a:buClr>
              <a:buSzPts val="1800"/>
              <a:buAutoNum type="arabicPeriod"/>
            </a:pPr>
            <a:r>
              <a:rPr lang="en" sz="1800">
                <a:solidFill>
                  <a:srgbClr val="FD2C01"/>
                </a:solidFill>
              </a:rPr>
              <a:t>Accelerometer [1]</a:t>
            </a:r>
            <a:endParaRPr sz="1800">
              <a:solidFill>
                <a:srgbClr val="FD2C0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</a:pPr>
            <a:r>
              <a:rPr lang="en">
                <a:solidFill>
                  <a:schemeClr val="dk2"/>
                </a:solidFill>
              </a:rPr>
              <a:t>Piezoelectric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8B00"/>
              </a:buClr>
              <a:buSzPts val="1800"/>
              <a:buAutoNum type="arabicPeriod"/>
            </a:pPr>
            <a:r>
              <a:rPr lang="en" sz="1800">
                <a:solidFill>
                  <a:srgbClr val="FF8B00"/>
                </a:solidFill>
              </a:rPr>
              <a:t>Gyroscope [2]</a:t>
            </a:r>
            <a:endParaRPr sz="1800">
              <a:solidFill>
                <a:srgbClr val="FF8B00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</a:pPr>
            <a:r>
              <a:rPr lang="en">
                <a:solidFill>
                  <a:schemeClr val="dk2"/>
                </a:solidFill>
              </a:rPr>
              <a:t>Tuning Fork/Hemisphere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</a:pPr>
            <a:r>
              <a:rPr lang="en">
                <a:solidFill>
                  <a:schemeClr val="dk2"/>
                </a:solidFill>
              </a:rPr>
              <a:t>Spinning wheel (in vacuum)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68E8A"/>
              </a:buClr>
              <a:buSzPts val="1800"/>
              <a:buAutoNum type="arabicPeriod"/>
            </a:pPr>
            <a:r>
              <a:rPr lang="en" sz="1800">
                <a:solidFill>
                  <a:srgbClr val="068E8A"/>
                </a:solidFill>
              </a:rPr>
              <a:t>Bluetooth Transceiver</a:t>
            </a:r>
            <a:endParaRPr sz="1800">
              <a:solidFill>
                <a:srgbClr val="068E8A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664AE"/>
              </a:buClr>
              <a:buSzPts val="1800"/>
              <a:buAutoNum type="arabicPeriod"/>
            </a:pPr>
            <a:r>
              <a:rPr lang="en" sz="1800">
                <a:solidFill>
                  <a:srgbClr val="0664AE"/>
                </a:solidFill>
              </a:rPr>
              <a:t>Wifi Antenna</a:t>
            </a:r>
            <a:endParaRPr sz="1800">
              <a:solidFill>
                <a:srgbClr val="0664A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93" name="Google Shape;193;p31"/>
          <p:cNvSpPr txBox="1"/>
          <p:nvPr>
            <p:ph idx="1" type="body"/>
          </p:nvPr>
        </p:nvSpPr>
        <p:spPr>
          <a:xfrm>
            <a:off x="4272000" y="1169375"/>
            <a:ext cx="4560300" cy="259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Trilateration</a:t>
            </a:r>
            <a:r>
              <a:rPr b="1" lang="en"/>
              <a:t> Hardware</a:t>
            </a:r>
            <a:endParaRPr b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68E8A"/>
              </a:buClr>
              <a:buSzPts val="1800"/>
              <a:buAutoNum type="arabicPeriod"/>
            </a:pPr>
            <a:r>
              <a:rPr lang="en">
                <a:solidFill>
                  <a:srgbClr val="068E8A"/>
                </a:solidFill>
              </a:rPr>
              <a:t>Bluetooth Transceiver</a:t>
            </a:r>
            <a:endParaRPr>
              <a:solidFill>
                <a:srgbClr val="068E8A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Bluetooth Beacons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664AE"/>
              </a:buClr>
              <a:buSzPts val="1800"/>
              <a:buAutoNum type="arabicPeriod"/>
            </a:pPr>
            <a:r>
              <a:rPr lang="en">
                <a:solidFill>
                  <a:srgbClr val="0664AE"/>
                </a:solidFill>
              </a:rPr>
              <a:t>Wifi Antenna</a:t>
            </a:r>
            <a:endParaRPr>
              <a:solidFill>
                <a:srgbClr val="0664AE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Wireless Access Points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Sound Amplifiers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Ability to transmit a frequency of 16,000hz 20 meters (line of sight)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270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Construction workers standing around</a:t>
            </a:r>
            <a:endParaRPr b="1">
              <a:solidFill>
                <a:srgbClr val="000000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7913" y="1017725"/>
            <a:ext cx="5868174" cy="41257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175075" y="1550400"/>
            <a:ext cx="362100" cy="20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PROBLEM</a:t>
            </a:r>
            <a:endParaRPr b="1"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/>
          <p:nvPr>
            <p:ph type="title"/>
          </p:nvPr>
        </p:nvSpPr>
        <p:spPr>
          <a:xfrm>
            <a:off x="311700" y="48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Test Plan</a:t>
            </a:r>
            <a:endParaRPr b="1"/>
          </a:p>
        </p:txBody>
      </p:sp>
      <p:sp>
        <p:nvSpPr>
          <p:cNvPr id="199" name="Google Shape;199;p32"/>
          <p:cNvSpPr txBox="1"/>
          <p:nvPr>
            <p:ph idx="1" type="body"/>
          </p:nvPr>
        </p:nvSpPr>
        <p:spPr>
          <a:xfrm>
            <a:off x="311700" y="620750"/>
            <a:ext cx="8520600" cy="41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8B00"/>
              </a:buClr>
              <a:buSzPts val="1800"/>
              <a:buAutoNum type="arabicPeriod"/>
            </a:pPr>
            <a:r>
              <a:rPr lang="en">
                <a:solidFill>
                  <a:srgbClr val="FF8B00"/>
                </a:solidFill>
              </a:rPr>
              <a:t>Path Tracking</a:t>
            </a:r>
            <a:endParaRPr>
              <a:solidFill>
                <a:srgbClr val="FF8B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8B00"/>
              </a:buClr>
              <a:buSzPts val="1400"/>
              <a:buAutoNum type="alphaLcPeriod"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Setup </a:t>
            </a: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android devices at different starting locations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8B00"/>
              </a:buClr>
              <a:buSzPts val="1400"/>
              <a:buAutoNum type="alphaLcPeriod"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 </a:t>
            </a: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specific</a:t>
            </a: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paths to walk (starting point and ending point)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8B00"/>
              </a:buClr>
              <a:buSzPts val="1400"/>
              <a:buFont typeface="Times New Roman"/>
              <a:buAutoNum type="alphaLcPeriod"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Compare test path with actual path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D2C01"/>
              </a:buClr>
              <a:buSzPts val="1800"/>
              <a:buAutoNum type="arabicPeriod"/>
            </a:pPr>
            <a:r>
              <a:rPr lang="en">
                <a:solidFill>
                  <a:srgbClr val="FD2C01"/>
                </a:solidFill>
              </a:rPr>
              <a:t>Movement</a:t>
            </a:r>
            <a:r>
              <a:rPr lang="en">
                <a:solidFill>
                  <a:srgbClr val="FD2C01"/>
                </a:solidFill>
              </a:rPr>
              <a:t> Sensitivity</a:t>
            </a:r>
            <a:endParaRPr>
              <a:solidFill>
                <a:srgbClr val="FD2C0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D2C01"/>
              </a:buClr>
              <a:buSzPts val="1400"/>
              <a:buAutoNum type="alphaLcPeriod"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Turn on mobile application 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D2C01"/>
              </a:buClr>
              <a:buSzPts val="1400"/>
              <a:buAutoNum type="alphaLcPeriod"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Perform walking and running movements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68E8A"/>
              </a:buClr>
              <a:buSzPts val="1800"/>
              <a:buAutoNum type="arabicPeriod"/>
            </a:pPr>
            <a:r>
              <a:rPr lang="en">
                <a:solidFill>
                  <a:srgbClr val="068E8A"/>
                </a:solidFill>
              </a:rPr>
              <a:t>Data Storage</a:t>
            </a:r>
            <a:endParaRPr>
              <a:solidFill>
                <a:srgbClr val="068E8A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68E8A"/>
              </a:buClr>
              <a:buSzPts val="1400"/>
              <a:buAutoNum type="alphaLcPeriod"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Connect to </a:t>
            </a: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WiFi</a:t>
            </a: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hotspot 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68E8A"/>
              </a:buClr>
              <a:buSzPts val="1400"/>
              <a:buAutoNum type="alphaLcPeriod"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Perform Http request and verify it successfully saved in the database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664AE"/>
              </a:buClr>
              <a:buSzPts val="1800"/>
              <a:buAutoNum type="arabicPeriod"/>
            </a:pPr>
            <a:r>
              <a:rPr lang="en">
                <a:solidFill>
                  <a:srgbClr val="0664AE"/>
                </a:solidFill>
              </a:rPr>
              <a:t>Distance Accuracy</a:t>
            </a:r>
            <a:endParaRPr>
              <a:solidFill>
                <a:srgbClr val="0664AE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664AE"/>
              </a:buClr>
              <a:buSzPts val="1400"/>
              <a:buAutoNum type="alphaLcPeriod"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Give a user a new starting location 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664AE"/>
              </a:buClr>
              <a:buSzPts val="1400"/>
              <a:buAutoNum type="alphaLcPeriod"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Instruct him/her to move 1 meter and verify the new location is within 1 meter requirement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7476D"/>
              </a:buClr>
              <a:buSzPts val="1800"/>
              <a:buAutoNum type="arabicPeriod"/>
            </a:pPr>
            <a:r>
              <a:rPr lang="en">
                <a:solidFill>
                  <a:srgbClr val="27476D"/>
                </a:solidFill>
              </a:rPr>
              <a:t>Delay Accuracy</a:t>
            </a:r>
            <a:endParaRPr>
              <a:solidFill>
                <a:srgbClr val="27476D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27476D"/>
              </a:buClr>
              <a:buSzPts val="1400"/>
              <a:buAutoNum type="alphaLcPeriod"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Gather all sensor readings , create a timestamp, perform smoothing/</a:t>
            </a: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prediction</a:t>
            </a: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algorithm, compare with new timestamp after completion . </a:t>
            </a: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Prototype Implementations</a:t>
            </a:r>
            <a:endParaRPr b="1"/>
          </a:p>
        </p:txBody>
      </p:sp>
      <p:sp>
        <p:nvSpPr>
          <p:cNvPr id="205" name="Google Shape;205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6" name="Google Shape;206;p33" title="Phone Tracking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6000" y="114617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Project Status R</a:t>
            </a:r>
            <a:r>
              <a:rPr b="1" lang="en"/>
              <a:t>elative</a:t>
            </a:r>
            <a:r>
              <a:rPr b="1" lang="en"/>
              <a:t> to Milestones</a:t>
            </a:r>
            <a:endParaRPr b="1"/>
          </a:p>
        </p:txBody>
      </p:sp>
      <p:sp>
        <p:nvSpPr>
          <p:cNvPr id="212" name="Google Shape;212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8B00"/>
              </a:buClr>
              <a:buSzPts val="1800"/>
              <a:buAutoNum type="arabicPeriod"/>
            </a:pPr>
            <a:r>
              <a:rPr lang="en">
                <a:solidFill>
                  <a:srgbClr val="FF8B00"/>
                </a:solidFill>
              </a:rPr>
              <a:t>Android App</a:t>
            </a:r>
            <a:endParaRPr>
              <a:solidFill>
                <a:srgbClr val="FF8B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8B00"/>
              </a:buClr>
              <a:buSzPts val="1400"/>
              <a:buAutoNum type="alphaLcPeriod"/>
            </a:pPr>
            <a:r>
              <a:rPr lang="en"/>
              <a:t>Functions with PDR system, but is lacking trilateration implementations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D2C01"/>
              </a:buClr>
              <a:buSzPts val="1800"/>
              <a:buAutoNum type="arabicPeriod"/>
            </a:pPr>
            <a:r>
              <a:rPr lang="en">
                <a:solidFill>
                  <a:srgbClr val="FD2C01"/>
                </a:solidFill>
              </a:rPr>
              <a:t>Server Backend</a:t>
            </a:r>
            <a:endParaRPr>
              <a:solidFill>
                <a:srgbClr val="FD2C0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D2C01"/>
              </a:buClr>
              <a:buSzPts val="1400"/>
              <a:buAutoNum type="alphaLcPeriod"/>
            </a:pPr>
            <a:r>
              <a:rPr lang="en"/>
              <a:t>Working, with API endpoints for realtime app to server display</a:t>
            </a: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68E8A"/>
              </a:buClr>
              <a:buSzPts val="1800"/>
              <a:buAutoNum type="arabicPeriod"/>
            </a:pPr>
            <a:r>
              <a:rPr lang="en">
                <a:solidFill>
                  <a:srgbClr val="068E8A"/>
                </a:solidFill>
              </a:rPr>
              <a:t>Server Frontend (Website)</a:t>
            </a:r>
            <a:endParaRPr>
              <a:solidFill>
                <a:srgbClr val="068E8A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68E8A"/>
              </a:buClr>
              <a:buSzPts val="1400"/>
              <a:buAutoNum type="alphaLcPeriod"/>
            </a:pPr>
            <a:r>
              <a:rPr lang="en"/>
              <a:t>Basic/bland visual display, but functions as required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664AE"/>
              </a:buClr>
              <a:buSzPts val="1800"/>
              <a:buAutoNum type="arabicPeriod"/>
            </a:pPr>
            <a:r>
              <a:rPr lang="en">
                <a:solidFill>
                  <a:srgbClr val="0664AE"/>
                </a:solidFill>
              </a:rPr>
              <a:t>Demo</a:t>
            </a:r>
            <a:endParaRPr>
              <a:solidFill>
                <a:srgbClr val="0664AE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664AE"/>
              </a:buClr>
              <a:buSzPts val="1400"/>
              <a:buAutoNum type="alphaLcPeriod"/>
            </a:pPr>
            <a:r>
              <a:rPr lang="en"/>
              <a:t>Presented today, still lacking trilateration aspects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Task Responsibility</a:t>
            </a:r>
            <a:endParaRPr b="1"/>
          </a:p>
        </p:txBody>
      </p:sp>
      <p:sp>
        <p:nvSpPr>
          <p:cNvPr id="218" name="Google Shape;218;p35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D2C01"/>
              </a:buClr>
              <a:buSzPts val="1800"/>
              <a:buAutoNum type="arabicPeriod"/>
            </a:pPr>
            <a:r>
              <a:rPr lang="en">
                <a:solidFill>
                  <a:srgbClr val="FD2C01"/>
                </a:solidFill>
              </a:rPr>
              <a:t>Ben</a:t>
            </a:r>
            <a:endParaRPr>
              <a:solidFill>
                <a:srgbClr val="FD2C0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Implement TDOA in Android app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TDOA trilateration estimates in Android app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8B00"/>
              </a:buClr>
              <a:buSzPts val="1800"/>
              <a:buAutoNum type="arabicPeriod"/>
            </a:pPr>
            <a:r>
              <a:rPr lang="en">
                <a:solidFill>
                  <a:srgbClr val="FF8B00"/>
                </a:solidFill>
              </a:rPr>
              <a:t>Travis</a:t>
            </a:r>
            <a:endParaRPr>
              <a:solidFill>
                <a:srgbClr val="FF8B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Everything Hololens related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Team management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68E8A"/>
              </a:buClr>
              <a:buSzPts val="1800"/>
              <a:buAutoNum type="arabicPeriod"/>
            </a:pPr>
            <a:r>
              <a:rPr lang="en">
                <a:solidFill>
                  <a:srgbClr val="068E8A"/>
                </a:solidFill>
              </a:rPr>
              <a:t>Anthony</a:t>
            </a:r>
            <a:endParaRPr>
              <a:solidFill>
                <a:srgbClr val="068E8A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API endpoint development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Database Admin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Server Admin</a:t>
            </a:r>
            <a:endParaRPr/>
          </a:p>
        </p:txBody>
      </p:sp>
      <p:sp>
        <p:nvSpPr>
          <p:cNvPr id="219" name="Google Shape;219;p35"/>
          <p:cNvSpPr txBox="1"/>
          <p:nvPr>
            <p:ph idx="1" type="body"/>
          </p:nvPr>
        </p:nvSpPr>
        <p:spPr>
          <a:xfrm>
            <a:off x="45720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664AE"/>
              </a:buClr>
              <a:buSzPts val="1800"/>
              <a:buAutoNum type="arabicPeriod"/>
            </a:pPr>
            <a:r>
              <a:rPr lang="en">
                <a:solidFill>
                  <a:srgbClr val="0664AE"/>
                </a:solidFill>
              </a:rPr>
              <a:t>Ryan</a:t>
            </a:r>
            <a:endParaRPr>
              <a:solidFill>
                <a:srgbClr val="0664AE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Move from the Android Rotation Vector implementation to </a:t>
            </a:r>
            <a:r>
              <a:rPr lang="en"/>
              <a:t>Gyroscope</a:t>
            </a:r>
            <a:r>
              <a:rPr lang="en"/>
              <a:t> rotation estimates in Android app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Implement AltBeacon algorithm in app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AutoNum type="arabicPeriod"/>
            </a:pPr>
            <a:r>
              <a:rPr lang="en">
                <a:solidFill>
                  <a:srgbClr val="212121"/>
                </a:solidFill>
              </a:rPr>
              <a:t>Jose</a:t>
            </a:r>
            <a:endParaRPr>
              <a:solidFill>
                <a:srgbClr val="21212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Add frontend trilateration visualizations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Implement Trilateration estimations on front-end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7476D"/>
              </a:buClr>
              <a:buSzPts val="1800"/>
              <a:buAutoNum type="arabicPeriod"/>
            </a:pPr>
            <a:r>
              <a:rPr lang="en">
                <a:solidFill>
                  <a:srgbClr val="27476D"/>
                </a:solidFill>
              </a:rPr>
              <a:t>Cory</a:t>
            </a:r>
            <a:endParaRPr>
              <a:solidFill>
                <a:srgbClr val="27476D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Assist front-end team in Trilateration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Front-End Design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Plan For Next Semester</a:t>
            </a:r>
            <a:endParaRPr b="1"/>
          </a:p>
        </p:txBody>
      </p:sp>
      <p:sp>
        <p:nvSpPr>
          <p:cNvPr id="225" name="Google Shape;225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Implement Time Dilation of Arrival (TDOA)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Implement Trilateration in 2 ways: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TDOA based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RSSI based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Incorporate Hololens functionality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Refine Durham map image to pixel scaling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Replace Android Rotation Vector orientation estimation with Gyroscope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 </a:t>
            </a:r>
            <a:endParaRPr/>
          </a:p>
        </p:txBody>
      </p:sp>
      <p:sp>
        <p:nvSpPr>
          <p:cNvPr id="231" name="Google Shape;231;p37"/>
          <p:cNvSpPr txBox="1"/>
          <p:nvPr>
            <p:ph idx="1" type="body"/>
          </p:nvPr>
        </p:nvSpPr>
        <p:spPr>
          <a:xfrm>
            <a:off x="311700" y="1062550"/>
            <a:ext cx="8520600" cy="358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[1] Accelerometer: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Piezoelectric </a:t>
            </a:r>
            <a:r>
              <a:rPr lang="en"/>
              <a:t>crystals</a:t>
            </a:r>
            <a:r>
              <a:rPr lang="en"/>
              <a:t> sit in 3 perpendicular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axis’ pointing (x,y,z).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[2] Gyroscope: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Tuning Fork/Hemisphere: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Measure the change between two points directly aligned in a given axis.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Spinning wheel(in vacuum): </a:t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/>
              <a:t>Frictionless w</a:t>
            </a:r>
            <a:r>
              <a:rPr lang="en"/>
              <a:t>heel sits inside a vacuum chamber, and is given an electric</a:t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</a:t>
            </a:r>
            <a:r>
              <a:rPr lang="en"/>
              <a:t>charge every given interval. By measuring its change in rotation, you can </a:t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determine the rotational velocity.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		</a:t>
            </a:r>
            <a:endParaRPr/>
          </a:p>
        </p:txBody>
      </p:sp>
      <p:pic>
        <p:nvPicPr>
          <p:cNvPr id="232" name="Google Shape;23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3698" y="0"/>
            <a:ext cx="3660300" cy="244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270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Damage on site. What happened?</a:t>
            </a:r>
            <a:endParaRPr b="1">
              <a:solidFill>
                <a:srgbClr val="000000"/>
              </a:solidFill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1326" y="912500"/>
            <a:ext cx="5641325" cy="4231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175075" y="1550400"/>
            <a:ext cx="362100" cy="20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PROBLEM</a:t>
            </a:r>
            <a:endParaRPr b="1"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Conceptual Sketch</a:t>
            </a:r>
            <a:endParaRPr b="1"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151" y="1546600"/>
            <a:ext cx="7778876" cy="24309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165875" y="1396350"/>
            <a:ext cx="358500" cy="23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SOLUTION</a:t>
            </a:r>
            <a:endParaRPr b="1"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Functional Requirements</a:t>
            </a:r>
            <a:endParaRPr b="1"/>
          </a:p>
        </p:txBody>
      </p:sp>
      <p:sp>
        <p:nvSpPr>
          <p:cNvPr id="83" name="Google Shape;83;p17"/>
          <p:cNvSpPr txBox="1"/>
          <p:nvPr/>
        </p:nvSpPr>
        <p:spPr>
          <a:xfrm>
            <a:off x="311700" y="1191850"/>
            <a:ext cx="8362500" cy="31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8B00"/>
                </a:solidFill>
              </a:rPr>
              <a:t>Indoor user tracking</a:t>
            </a:r>
            <a:endParaRPr sz="1800">
              <a:solidFill>
                <a:srgbClr val="FF8B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-"/>
            </a:pPr>
            <a:r>
              <a:rPr lang="en">
                <a:solidFill>
                  <a:srgbClr val="434343"/>
                </a:solidFill>
              </a:rPr>
              <a:t>Software shall track 1 individual in durham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D2C01"/>
                </a:solidFill>
              </a:rPr>
              <a:t>Moving Sensitive</a:t>
            </a:r>
            <a:endParaRPr sz="1800">
              <a:solidFill>
                <a:srgbClr val="FD2C0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-"/>
            </a:pPr>
            <a:r>
              <a:rPr lang="en">
                <a:solidFill>
                  <a:srgbClr val="434343"/>
                </a:solidFill>
              </a:rPr>
              <a:t>Basic walking and running speeds</a:t>
            </a:r>
            <a:endParaRPr>
              <a:solidFill>
                <a:srgbClr val="43434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68E8A"/>
                </a:solidFill>
              </a:rPr>
              <a:t>Store tracking information in the internal device</a:t>
            </a:r>
            <a:endParaRPr sz="1800">
              <a:solidFill>
                <a:srgbClr val="068E8A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-"/>
            </a:pPr>
            <a:r>
              <a:rPr lang="en">
                <a:solidFill>
                  <a:srgbClr val="434343"/>
                </a:solidFill>
              </a:rPr>
              <a:t>Store user location while app is disconnected to WI-FI access point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664AE"/>
                </a:solidFill>
              </a:rPr>
              <a:t>Distance Accuracy</a:t>
            </a:r>
            <a:endParaRPr sz="1800">
              <a:solidFill>
                <a:srgbClr val="0664AE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-"/>
            </a:pPr>
            <a:r>
              <a:rPr lang="en">
                <a:solidFill>
                  <a:srgbClr val="434343"/>
                </a:solidFill>
              </a:rPr>
              <a:t>Track users location within a radius of +/- 1 meter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Functional Requirements</a:t>
            </a:r>
            <a:endParaRPr b="1"/>
          </a:p>
        </p:txBody>
      </p:sp>
      <p:grpSp>
        <p:nvGrpSpPr>
          <p:cNvPr id="89" name="Google Shape;89;p18"/>
          <p:cNvGrpSpPr/>
          <p:nvPr/>
        </p:nvGrpSpPr>
        <p:grpSpPr>
          <a:xfrm>
            <a:off x="311700" y="1132100"/>
            <a:ext cx="7803900" cy="717600"/>
            <a:chOff x="311700" y="1132100"/>
            <a:chExt cx="7803900" cy="717600"/>
          </a:xfrm>
        </p:grpSpPr>
        <p:sp>
          <p:nvSpPr>
            <p:cNvPr id="90" name="Google Shape;90;p18"/>
            <p:cNvSpPr txBox="1"/>
            <p:nvPr/>
          </p:nvSpPr>
          <p:spPr>
            <a:xfrm>
              <a:off x="311700" y="1132100"/>
              <a:ext cx="2660400" cy="38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8B00"/>
                  </a:solidFill>
                </a:rPr>
                <a:t>Delay accuracy</a:t>
              </a:r>
              <a:endParaRPr sz="1800">
                <a:solidFill>
                  <a:srgbClr val="FF8B00"/>
                </a:solidFill>
              </a:endParaRPr>
            </a:p>
          </p:txBody>
        </p:sp>
        <p:sp>
          <p:nvSpPr>
            <p:cNvPr id="91" name="Google Shape;91;p18"/>
            <p:cNvSpPr txBox="1"/>
            <p:nvPr/>
          </p:nvSpPr>
          <p:spPr>
            <a:xfrm>
              <a:off x="311700" y="1461800"/>
              <a:ext cx="7803900" cy="38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400"/>
                <a:buChar char="-"/>
              </a:pPr>
              <a:r>
                <a:rPr lang="en">
                  <a:solidFill>
                    <a:srgbClr val="434343"/>
                  </a:solidFill>
                </a:rPr>
                <a:t>Allow a 5 second delay to run new location data  </a:t>
              </a:r>
              <a:r>
                <a:rPr lang="en">
                  <a:solidFill>
                    <a:srgbClr val="434343"/>
                  </a:solidFill>
                </a:rPr>
                <a:t>smoothing/prediction algorithm</a:t>
              </a:r>
              <a:endParaRPr>
                <a:solidFill>
                  <a:srgbClr val="434343"/>
                </a:solidFill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400"/>
                <a:buChar char="-"/>
              </a:pPr>
              <a:r>
                <a:rPr lang="en">
                  <a:solidFill>
                    <a:srgbClr val="434343"/>
                  </a:solidFill>
                </a:rPr>
                <a:t>Tested by attaching a timestamp and comparing it a when it completes execution </a:t>
              </a:r>
              <a:endParaRPr>
                <a:solidFill>
                  <a:srgbClr val="434343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92" name="Google Shape;92;p18"/>
          <p:cNvGrpSpPr/>
          <p:nvPr/>
        </p:nvGrpSpPr>
        <p:grpSpPr>
          <a:xfrm>
            <a:off x="311700" y="2467450"/>
            <a:ext cx="7803900" cy="717600"/>
            <a:chOff x="311700" y="2086450"/>
            <a:chExt cx="7803900" cy="717600"/>
          </a:xfrm>
        </p:grpSpPr>
        <p:sp>
          <p:nvSpPr>
            <p:cNvPr id="93" name="Google Shape;93;p18"/>
            <p:cNvSpPr txBox="1"/>
            <p:nvPr/>
          </p:nvSpPr>
          <p:spPr>
            <a:xfrm>
              <a:off x="311700" y="2086450"/>
              <a:ext cx="3700200" cy="38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D2C01"/>
                  </a:solidFill>
                </a:rPr>
                <a:t>Hololens augmented reality</a:t>
              </a:r>
              <a:endParaRPr sz="1800">
                <a:solidFill>
                  <a:srgbClr val="FD2C01"/>
                </a:solidFill>
              </a:endParaRPr>
            </a:p>
          </p:txBody>
        </p:sp>
        <p:sp>
          <p:nvSpPr>
            <p:cNvPr id="94" name="Google Shape;94;p18"/>
            <p:cNvSpPr txBox="1"/>
            <p:nvPr/>
          </p:nvSpPr>
          <p:spPr>
            <a:xfrm>
              <a:off x="311700" y="2416150"/>
              <a:ext cx="7803900" cy="38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400"/>
                <a:buChar char="-"/>
              </a:pPr>
              <a:r>
                <a:rPr lang="en">
                  <a:solidFill>
                    <a:srgbClr val="434343"/>
                  </a:solidFill>
                </a:rPr>
                <a:t>The augmented reality software shall monitor users/vehicles movement within a </a:t>
              </a:r>
              <a:r>
                <a:rPr lang="en">
                  <a:solidFill>
                    <a:srgbClr val="434343"/>
                  </a:solidFill>
                </a:rPr>
                <a:t>conference</a:t>
              </a:r>
              <a:r>
                <a:rPr lang="en">
                  <a:solidFill>
                    <a:srgbClr val="434343"/>
                  </a:solidFill>
                </a:rPr>
                <a:t> room </a:t>
              </a:r>
              <a:endParaRPr>
                <a:solidFill>
                  <a:srgbClr val="434343"/>
                </a:solidFill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400"/>
                <a:buChar char="-"/>
              </a:pPr>
              <a:r>
                <a:rPr lang="en">
                  <a:solidFill>
                    <a:srgbClr val="434343"/>
                  </a:solidFill>
                </a:rPr>
                <a:t>It shall display a object new location in </a:t>
              </a:r>
              <a:r>
                <a:rPr lang="en">
                  <a:solidFill>
                    <a:srgbClr val="434343"/>
                  </a:solidFill>
                </a:rPr>
                <a:t>real time</a:t>
              </a:r>
              <a:r>
                <a:rPr lang="en">
                  <a:solidFill>
                    <a:srgbClr val="434343"/>
                  </a:solidFill>
                </a:rPr>
                <a:t> </a:t>
              </a:r>
              <a:endParaRPr>
                <a:solidFill>
                  <a:srgbClr val="434343"/>
                </a:solidFill>
              </a:endParaRPr>
            </a:p>
            <a:p>
              <a:pPr indent="-317500" lvl="1" marL="914400" rtl="0" algn="l"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400"/>
                <a:buChar char="-"/>
              </a:pPr>
              <a:r>
                <a:rPr lang="en">
                  <a:solidFill>
                    <a:srgbClr val="434343"/>
                  </a:solidFill>
                </a:rPr>
                <a:t>Up to 1 minute from when data was captured</a:t>
              </a:r>
              <a:endParaRPr>
                <a:solidFill>
                  <a:srgbClr val="434343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Non-functional Requirements</a:t>
            </a:r>
            <a:endParaRPr b="1"/>
          </a:p>
        </p:txBody>
      </p:sp>
      <p:sp>
        <p:nvSpPr>
          <p:cNvPr id="100" name="Google Shape;100;p19"/>
          <p:cNvSpPr txBox="1"/>
          <p:nvPr/>
        </p:nvSpPr>
        <p:spPr>
          <a:xfrm>
            <a:off x="311700" y="1476850"/>
            <a:ext cx="13806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D2C01"/>
                </a:solidFill>
              </a:rPr>
              <a:t>Battery</a:t>
            </a:r>
            <a:endParaRPr sz="1800">
              <a:solidFill>
                <a:srgbClr val="FD2C01"/>
              </a:solidFill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311700" y="1806550"/>
            <a:ext cx="74910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-"/>
            </a:pPr>
            <a:r>
              <a:rPr lang="en">
                <a:solidFill>
                  <a:srgbClr val="434343"/>
                </a:solidFill>
              </a:rPr>
              <a:t>Run heavy CPU operations</a:t>
            </a:r>
            <a:endParaRPr>
              <a:solidFill>
                <a:srgbClr val="43434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-"/>
            </a:pPr>
            <a:r>
              <a:rPr lang="en">
                <a:solidFill>
                  <a:srgbClr val="434343"/>
                </a:solidFill>
              </a:rPr>
              <a:t>Must last entire work day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311700" y="2547350"/>
            <a:ext cx="15285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664AE"/>
                </a:solidFill>
              </a:rPr>
              <a:t>GPS sensor</a:t>
            </a:r>
            <a:endParaRPr sz="1800">
              <a:solidFill>
                <a:srgbClr val="0664A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664AE"/>
              </a:solidFill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311700" y="2877050"/>
            <a:ext cx="48135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-"/>
            </a:pPr>
            <a:r>
              <a:rPr lang="en">
                <a:solidFill>
                  <a:srgbClr val="434343"/>
                </a:solidFill>
              </a:rPr>
              <a:t>The tracking algorithm shall work without the use of GPS.</a:t>
            </a:r>
            <a:endParaRPr>
              <a:solidFill>
                <a:srgbClr val="43434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-"/>
            </a:pPr>
            <a:r>
              <a:rPr lang="en">
                <a:solidFill>
                  <a:srgbClr val="434343"/>
                </a:solidFill>
              </a:rPr>
              <a:t>Sensor accuracy is not within 1-meter </a:t>
            </a:r>
            <a:r>
              <a:rPr lang="en">
                <a:solidFill>
                  <a:srgbClr val="434343"/>
                </a:solidFill>
              </a:rPr>
              <a:t>requirement</a:t>
            </a:r>
            <a:endParaRPr>
              <a:solidFill>
                <a:srgbClr val="43434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-"/>
            </a:pPr>
            <a:r>
              <a:rPr lang="en">
                <a:solidFill>
                  <a:srgbClr val="434343"/>
                </a:solidFill>
              </a:rPr>
              <a:t>Unreliable indoors ( Wifi access points)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Technical / Other Constraints / Considerations</a:t>
            </a:r>
            <a:endParaRPr b="1"/>
          </a:p>
        </p:txBody>
      </p:sp>
      <p:sp>
        <p:nvSpPr>
          <p:cNvPr id="109" name="Google Shape;109;p20"/>
          <p:cNvSpPr txBox="1"/>
          <p:nvPr/>
        </p:nvSpPr>
        <p:spPr>
          <a:xfrm>
            <a:off x="532525" y="2289150"/>
            <a:ext cx="21633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664AE"/>
              </a:solidFill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532525" y="2618850"/>
            <a:ext cx="77118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532525" y="1199600"/>
            <a:ext cx="8028600" cy="32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68E8A"/>
                </a:solidFill>
              </a:rPr>
              <a:t>Phone Position</a:t>
            </a:r>
            <a:endParaRPr sz="1800">
              <a:solidFill>
                <a:srgbClr val="068E8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34343"/>
                </a:solidFill>
              </a:rPr>
              <a:t>The phone shall be strapped to the right arm in a horizontal position with the screen facing forward.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27476D"/>
                </a:solidFill>
              </a:rPr>
              <a:t>Initialization</a:t>
            </a:r>
            <a:endParaRPr sz="1800">
              <a:solidFill>
                <a:srgbClr val="27476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34343"/>
                </a:solidFill>
              </a:rPr>
              <a:t>The users shall calibrate the app prior to entering the environment.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664AE"/>
                </a:solidFill>
              </a:rPr>
              <a:t>Infrastructure</a:t>
            </a:r>
            <a:endParaRPr sz="1800">
              <a:solidFill>
                <a:srgbClr val="0664A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34343"/>
                </a:solidFill>
              </a:rPr>
              <a:t>Placement of Bluetooth Beacons, Access Points, and speakers should be in large open areas, where line of sight is possible. 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Market Survey</a:t>
            </a:r>
            <a:endParaRPr b="1"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Our design…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Doesn’t rely on specialized hardware, keeping costs down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Utilizes multiple systems to track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Will incorporate Hololens data visualization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